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38DD43-A1C6-6747-A81F-E3D7D4853592}" type="doc">
      <dgm:prSet loTypeId="urn:microsoft.com/office/officeart/2005/8/layout/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649BBE1-9204-B549-B96E-116C1E293A26}">
      <dgm:prSet phldrT="[Text]" custT="1"/>
      <dgm:spPr/>
      <dgm:t>
        <a:bodyPr/>
        <a:lstStyle/>
        <a:p>
          <a:pPr algn="ctr"/>
          <a:r>
            <a:rPr lang="en-US" sz="1400" dirty="0" smtClean="0"/>
            <a:t>Refer your customers </a:t>
          </a:r>
          <a:br>
            <a:rPr lang="en-US" sz="1400" dirty="0" smtClean="0"/>
          </a:br>
          <a:r>
            <a:rPr lang="en-US" sz="1400" dirty="0" smtClean="0"/>
            <a:t>to our website  through a banner/text link on your:</a:t>
          </a:r>
        </a:p>
        <a:p>
          <a:pPr algn="ctr"/>
          <a:r>
            <a:rPr lang="en-US" sz="1400" dirty="0" smtClean="0"/>
            <a:t>Website</a:t>
          </a:r>
        </a:p>
        <a:p>
          <a:pPr algn="ctr"/>
          <a:r>
            <a:rPr lang="en-US" sz="1400" dirty="0" smtClean="0"/>
            <a:t>Email</a:t>
          </a:r>
        </a:p>
        <a:p>
          <a:pPr algn="ctr"/>
          <a:r>
            <a:rPr lang="en-US" sz="1400" dirty="0" smtClean="0"/>
            <a:t>  Social Media Site</a:t>
          </a:r>
          <a:endParaRPr lang="en-US" sz="1400" dirty="0"/>
        </a:p>
      </dgm:t>
    </dgm:pt>
    <dgm:pt modelId="{380695E3-AF88-4F47-87D0-8CA486BEAD9A}" type="parTrans" cxnId="{5FF1CAB8-76C0-7341-844B-A81EC4124758}">
      <dgm:prSet/>
      <dgm:spPr/>
      <dgm:t>
        <a:bodyPr/>
        <a:lstStyle/>
        <a:p>
          <a:endParaRPr lang="en-US"/>
        </a:p>
      </dgm:t>
    </dgm:pt>
    <dgm:pt modelId="{D2B26BC4-1BE5-BA44-9471-FFEDDEC3C2F0}" type="sibTrans" cxnId="{5FF1CAB8-76C0-7341-844B-A81EC4124758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525804CE-53BA-0345-BC24-9EEF91567516}">
      <dgm:prSet phldrT="[Text]" custT="1"/>
      <dgm:spPr/>
      <dgm:t>
        <a:bodyPr/>
        <a:lstStyle/>
        <a:p>
          <a:r>
            <a:rPr lang="en-US" sz="1400" dirty="0" smtClean="0"/>
            <a:t> Customer completes the course.  </a:t>
          </a:r>
          <a:endParaRPr lang="en-US" sz="1400" dirty="0"/>
        </a:p>
      </dgm:t>
    </dgm:pt>
    <dgm:pt modelId="{0A7C0274-8A20-B74F-99E3-215C523928E7}" type="parTrans" cxnId="{46D79588-A759-884B-896E-FA514A8B7D58}">
      <dgm:prSet/>
      <dgm:spPr/>
      <dgm:t>
        <a:bodyPr/>
        <a:lstStyle/>
        <a:p>
          <a:endParaRPr lang="en-US"/>
        </a:p>
      </dgm:t>
    </dgm:pt>
    <dgm:pt modelId="{95522052-57ED-0B43-9BDA-AA6F156993EB}" type="sibTrans" cxnId="{46D79588-A759-884B-896E-FA514A8B7D58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7D71E3F8-1B99-9145-B06E-981E264EBE06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 We Handle All Admin and Support</a:t>
          </a:r>
          <a:endParaRPr lang="en-US" sz="1200" dirty="0" smtClean="0">
            <a:solidFill>
              <a:schemeClr val="bg1"/>
            </a:solidFill>
          </a:endParaRPr>
        </a:p>
        <a:p>
          <a:endParaRPr lang="en-US" sz="1100" dirty="0" smtClean="0">
            <a:solidFill>
              <a:schemeClr val="bg1"/>
            </a:solidFill>
          </a:endParaRPr>
        </a:p>
      </dgm:t>
    </dgm:pt>
    <dgm:pt modelId="{554753B8-A221-5B42-9EDA-A52A97A5A2ED}" type="parTrans" cxnId="{B0A9C7BB-ED3F-3B49-AD71-396D82838FBD}">
      <dgm:prSet/>
      <dgm:spPr/>
      <dgm:t>
        <a:bodyPr/>
        <a:lstStyle/>
        <a:p>
          <a:endParaRPr lang="en-US"/>
        </a:p>
      </dgm:t>
    </dgm:pt>
    <dgm:pt modelId="{5B44DDA4-33DC-4246-B12A-5FD39E80E71C}" type="sibTrans" cxnId="{B0A9C7BB-ED3F-3B49-AD71-396D82838FBD}">
      <dgm:prSet/>
      <dgm:spPr>
        <a:solidFill>
          <a:schemeClr val="accent6"/>
        </a:solidFill>
      </dgm:spPr>
      <dgm:t>
        <a:bodyPr/>
        <a:lstStyle/>
        <a:p>
          <a:endParaRPr lang="en-US"/>
        </a:p>
      </dgm:t>
    </dgm:pt>
    <dgm:pt modelId="{28AEFC55-DBD7-164B-8CCA-21386B0BC237}">
      <dgm:prSet/>
      <dgm:spPr>
        <a:solidFill>
          <a:schemeClr val="accent6"/>
        </a:solidFill>
      </dgm:spPr>
      <dgm:t>
        <a:bodyPr/>
        <a:lstStyle/>
        <a:p>
          <a:r>
            <a:rPr lang="en-US" dirty="0" smtClean="0">
              <a:solidFill>
                <a:srgbClr val="00B0F0"/>
              </a:solidFill>
              <a:sym typeface="Wingdings" pitchFamily="2" charset="2"/>
            </a:rPr>
            <a:t> </a:t>
          </a:r>
          <a:r>
            <a:rPr lang="en-US" dirty="0" smtClean="0">
              <a:solidFill>
                <a:schemeClr val="accent2">
                  <a:lumMod val="60000"/>
                  <a:lumOff val="40000"/>
                </a:schemeClr>
              </a:solidFill>
              <a:sym typeface="Wingdings" pitchFamily="2" charset="2"/>
            </a:rPr>
            <a:t> </a:t>
          </a:r>
          <a:r>
            <a:rPr lang="en-US" dirty="0" smtClean="0"/>
            <a:t>YOU Receive  </a:t>
          </a:r>
          <a:br>
            <a:rPr lang="en-US" dirty="0" smtClean="0"/>
          </a:br>
          <a:r>
            <a:rPr lang="en-US" dirty="0" smtClean="0"/>
            <a:t>Commission Check</a:t>
          </a:r>
          <a:endParaRPr lang="en-US" dirty="0"/>
        </a:p>
      </dgm:t>
    </dgm:pt>
    <dgm:pt modelId="{B29356AD-9BE4-A640-9608-EB344006AD1D}" type="sibTrans" cxnId="{5FCC0815-F9D6-AA40-91E1-0536B4AFE599}">
      <dgm:prSet/>
      <dgm:spPr/>
      <dgm:t>
        <a:bodyPr/>
        <a:lstStyle/>
        <a:p>
          <a:endParaRPr lang="en-US" dirty="0"/>
        </a:p>
      </dgm:t>
    </dgm:pt>
    <dgm:pt modelId="{94467643-8CFF-4346-8303-42EED90918F6}" type="parTrans" cxnId="{5FCC0815-F9D6-AA40-91E1-0536B4AFE599}">
      <dgm:prSet/>
      <dgm:spPr/>
      <dgm:t>
        <a:bodyPr/>
        <a:lstStyle/>
        <a:p>
          <a:endParaRPr lang="en-US"/>
        </a:p>
      </dgm:t>
    </dgm:pt>
    <dgm:pt modelId="{F16309A9-033C-624F-8891-3388F3092869}" type="pres">
      <dgm:prSet presAssocID="{D938DD43-A1C6-6747-A81F-E3D7D485359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CCFD01-5684-9045-AB5F-DDAB5938CDDD}" type="pres">
      <dgm:prSet presAssocID="{B649BBE1-9204-B549-B96E-116C1E293A26}" presName="node" presStyleLbl="node1" presStyleIdx="0" presStyleCnt="4" custScaleX="144174" custScaleY="162008" custLinFactNeighborX="-3841" custLinFactNeighborY="9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74FCE-19F7-E146-8B80-088395FADE71}" type="pres">
      <dgm:prSet presAssocID="{D2B26BC4-1BE5-BA44-9471-FFEDDEC3C2F0}" presName="sibTrans" presStyleLbl="sibTrans2D1" presStyleIdx="0" presStyleCnt="3" custScaleX="158314" custLinFactNeighborX="54" custLinFactNeighborY="2121"/>
      <dgm:spPr/>
      <dgm:t>
        <a:bodyPr/>
        <a:lstStyle/>
        <a:p>
          <a:endParaRPr lang="en-US"/>
        </a:p>
      </dgm:t>
    </dgm:pt>
    <dgm:pt modelId="{4398464D-4958-A84F-9F3D-662FE65452E2}" type="pres">
      <dgm:prSet presAssocID="{D2B26BC4-1BE5-BA44-9471-FFEDDEC3C2F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BF92E0E-607E-544D-8E44-50D2C683CC99}" type="pres">
      <dgm:prSet presAssocID="{525804CE-53BA-0345-BC24-9EEF91567516}" presName="node" presStyleLbl="node1" presStyleIdx="1" presStyleCnt="4" custScaleX="135926" custScaleY="164782" custLinFactNeighborX="-1252" custLinFactNeighborY="6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4DAE6-0BF5-F343-B6B5-F867674CC9AA}" type="pres">
      <dgm:prSet presAssocID="{95522052-57ED-0B43-9BDA-AA6F156993EB}" presName="sibTrans" presStyleLbl="sibTrans2D1" presStyleIdx="1" presStyleCnt="3" custAng="21596421" custScaleX="176067" custLinFactNeighborX="9438" custLinFactNeighborY="3226"/>
      <dgm:spPr/>
      <dgm:t>
        <a:bodyPr/>
        <a:lstStyle/>
        <a:p>
          <a:endParaRPr lang="en-US"/>
        </a:p>
      </dgm:t>
    </dgm:pt>
    <dgm:pt modelId="{99A9D3C2-A0CD-9442-B0F6-E51F48471EFA}" type="pres">
      <dgm:prSet presAssocID="{95522052-57ED-0B43-9BDA-AA6F156993EB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D5AC55C-F9C5-D242-88A9-865FFEA9E49E}" type="pres">
      <dgm:prSet presAssocID="{7D71E3F8-1B99-9145-B06E-981E264EBE06}" presName="node" presStyleLbl="node1" presStyleIdx="2" presStyleCnt="4" custScaleX="144353" custScaleY="150710" custLinFactNeighborX="2657" custLinFactNeighborY="-8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25115-C7F6-5D41-952B-AA0E339B8433}" type="pres">
      <dgm:prSet presAssocID="{5B44DDA4-33DC-4246-B12A-5FD39E80E71C}" presName="sibTrans" presStyleLbl="sibTrans2D1" presStyleIdx="2" presStyleCnt="3" custAng="21574446" custScaleX="182639"/>
      <dgm:spPr/>
      <dgm:t>
        <a:bodyPr/>
        <a:lstStyle/>
        <a:p>
          <a:endParaRPr lang="en-US"/>
        </a:p>
      </dgm:t>
    </dgm:pt>
    <dgm:pt modelId="{1B8054AB-5839-4B42-92F6-F698458FF274}" type="pres">
      <dgm:prSet presAssocID="{5B44DDA4-33DC-4246-B12A-5FD39E80E71C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CB521834-73CC-9A41-8E59-8B581799D449}" type="pres">
      <dgm:prSet presAssocID="{28AEFC55-DBD7-164B-8CCA-21386B0BC237}" presName="node" presStyleLbl="node1" presStyleIdx="3" presStyleCnt="4" custScaleX="144670" custScaleY="160593" custLinFactNeighborX="5598" custLinFactNeighborY="-11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17EA6E-774C-44C6-8652-4D61511F0CFA}" type="presOf" srcId="{5B44DDA4-33DC-4246-B12A-5FD39E80E71C}" destId="{7E925115-C7F6-5D41-952B-AA0E339B8433}" srcOrd="0" destOrd="0" presId="urn:microsoft.com/office/officeart/2005/8/layout/process5"/>
    <dgm:cxn modelId="{B0A9C7BB-ED3F-3B49-AD71-396D82838FBD}" srcId="{D938DD43-A1C6-6747-A81F-E3D7D4853592}" destId="{7D71E3F8-1B99-9145-B06E-981E264EBE06}" srcOrd="2" destOrd="0" parTransId="{554753B8-A221-5B42-9EDA-A52A97A5A2ED}" sibTransId="{5B44DDA4-33DC-4246-B12A-5FD39E80E71C}"/>
    <dgm:cxn modelId="{FF2E59ED-802D-41C4-9E6C-97428C12B472}" type="presOf" srcId="{28AEFC55-DBD7-164B-8CCA-21386B0BC237}" destId="{CB521834-73CC-9A41-8E59-8B581799D449}" srcOrd="0" destOrd="0" presId="urn:microsoft.com/office/officeart/2005/8/layout/process5"/>
    <dgm:cxn modelId="{46D79588-A759-884B-896E-FA514A8B7D58}" srcId="{D938DD43-A1C6-6747-A81F-E3D7D4853592}" destId="{525804CE-53BA-0345-BC24-9EEF91567516}" srcOrd="1" destOrd="0" parTransId="{0A7C0274-8A20-B74F-99E3-215C523928E7}" sibTransId="{95522052-57ED-0B43-9BDA-AA6F156993EB}"/>
    <dgm:cxn modelId="{26B98D20-7582-48EB-9273-12A14ADAB83A}" type="presOf" srcId="{B649BBE1-9204-B549-B96E-116C1E293A26}" destId="{88CCFD01-5684-9045-AB5F-DDAB5938CDDD}" srcOrd="0" destOrd="0" presId="urn:microsoft.com/office/officeart/2005/8/layout/process5"/>
    <dgm:cxn modelId="{5FCC0815-F9D6-AA40-91E1-0536B4AFE599}" srcId="{D938DD43-A1C6-6747-A81F-E3D7D4853592}" destId="{28AEFC55-DBD7-164B-8CCA-21386B0BC237}" srcOrd="3" destOrd="0" parTransId="{94467643-8CFF-4346-8303-42EED90918F6}" sibTransId="{B29356AD-9BE4-A640-9608-EB344006AD1D}"/>
    <dgm:cxn modelId="{070646EA-D0A2-41B2-B7B3-5333548FDAA6}" type="presOf" srcId="{D2B26BC4-1BE5-BA44-9471-FFEDDEC3C2F0}" destId="{4398464D-4958-A84F-9F3D-662FE65452E2}" srcOrd="1" destOrd="0" presId="urn:microsoft.com/office/officeart/2005/8/layout/process5"/>
    <dgm:cxn modelId="{27ECEE24-5F01-4C35-8D95-323C03A8904A}" type="presOf" srcId="{5B44DDA4-33DC-4246-B12A-5FD39E80E71C}" destId="{1B8054AB-5839-4B42-92F6-F698458FF274}" srcOrd="1" destOrd="0" presId="urn:microsoft.com/office/officeart/2005/8/layout/process5"/>
    <dgm:cxn modelId="{10183E5D-307B-459C-A3CC-0BA6F1195F77}" type="presOf" srcId="{D2B26BC4-1BE5-BA44-9471-FFEDDEC3C2F0}" destId="{17274FCE-19F7-E146-8B80-088395FADE71}" srcOrd="0" destOrd="0" presId="urn:microsoft.com/office/officeart/2005/8/layout/process5"/>
    <dgm:cxn modelId="{C08C4A73-CFE8-40F4-87C0-2A1FEB20EDA3}" type="presOf" srcId="{95522052-57ED-0B43-9BDA-AA6F156993EB}" destId="{99A9D3C2-A0CD-9442-B0F6-E51F48471EFA}" srcOrd="1" destOrd="0" presId="urn:microsoft.com/office/officeart/2005/8/layout/process5"/>
    <dgm:cxn modelId="{5FF1CAB8-76C0-7341-844B-A81EC4124758}" srcId="{D938DD43-A1C6-6747-A81F-E3D7D4853592}" destId="{B649BBE1-9204-B549-B96E-116C1E293A26}" srcOrd="0" destOrd="0" parTransId="{380695E3-AF88-4F47-87D0-8CA486BEAD9A}" sibTransId="{D2B26BC4-1BE5-BA44-9471-FFEDDEC3C2F0}"/>
    <dgm:cxn modelId="{3AA4568B-C1AB-45ED-BA00-E6A3CB26C043}" type="presOf" srcId="{7D71E3F8-1B99-9145-B06E-981E264EBE06}" destId="{9D5AC55C-F9C5-D242-88A9-865FFEA9E49E}" srcOrd="0" destOrd="0" presId="urn:microsoft.com/office/officeart/2005/8/layout/process5"/>
    <dgm:cxn modelId="{7AE7C80E-4F67-4076-9290-1AD2CD4EDDD1}" type="presOf" srcId="{525804CE-53BA-0345-BC24-9EEF91567516}" destId="{4BF92E0E-607E-544D-8E44-50D2C683CC99}" srcOrd="0" destOrd="0" presId="urn:microsoft.com/office/officeart/2005/8/layout/process5"/>
    <dgm:cxn modelId="{72DF6250-C16C-430E-80BB-A18BD6E4A2DB}" type="presOf" srcId="{D938DD43-A1C6-6747-A81F-E3D7D4853592}" destId="{F16309A9-033C-624F-8891-3388F3092869}" srcOrd="0" destOrd="0" presId="urn:microsoft.com/office/officeart/2005/8/layout/process5"/>
    <dgm:cxn modelId="{2A75F231-BA2F-4F26-88C6-8896E946CB0F}" type="presOf" srcId="{95522052-57ED-0B43-9BDA-AA6F156993EB}" destId="{4594DAE6-0BF5-F343-B6B5-F867674CC9AA}" srcOrd="0" destOrd="0" presId="urn:microsoft.com/office/officeart/2005/8/layout/process5"/>
    <dgm:cxn modelId="{64151E20-2814-410D-8F71-4EC03EA134BC}" type="presParOf" srcId="{F16309A9-033C-624F-8891-3388F3092869}" destId="{88CCFD01-5684-9045-AB5F-DDAB5938CDDD}" srcOrd="0" destOrd="0" presId="urn:microsoft.com/office/officeart/2005/8/layout/process5"/>
    <dgm:cxn modelId="{DBD9C0F5-236B-40EB-BC5C-B84C600897CF}" type="presParOf" srcId="{F16309A9-033C-624F-8891-3388F3092869}" destId="{17274FCE-19F7-E146-8B80-088395FADE71}" srcOrd="1" destOrd="0" presId="urn:microsoft.com/office/officeart/2005/8/layout/process5"/>
    <dgm:cxn modelId="{CCB74BEB-9186-498D-909F-147CB13D5036}" type="presParOf" srcId="{17274FCE-19F7-E146-8B80-088395FADE71}" destId="{4398464D-4958-A84F-9F3D-662FE65452E2}" srcOrd="0" destOrd="0" presId="urn:microsoft.com/office/officeart/2005/8/layout/process5"/>
    <dgm:cxn modelId="{06FFD895-B08B-4EE2-A4CC-7759F8610516}" type="presParOf" srcId="{F16309A9-033C-624F-8891-3388F3092869}" destId="{4BF92E0E-607E-544D-8E44-50D2C683CC99}" srcOrd="2" destOrd="0" presId="urn:microsoft.com/office/officeart/2005/8/layout/process5"/>
    <dgm:cxn modelId="{8DEB2744-76FE-413D-8201-7938C4EA3FC6}" type="presParOf" srcId="{F16309A9-033C-624F-8891-3388F3092869}" destId="{4594DAE6-0BF5-F343-B6B5-F867674CC9AA}" srcOrd="3" destOrd="0" presId="urn:microsoft.com/office/officeart/2005/8/layout/process5"/>
    <dgm:cxn modelId="{00B07778-0926-4708-B8EE-2EB91CB88AAE}" type="presParOf" srcId="{4594DAE6-0BF5-F343-B6B5-F867674CC9AA}" destId="{99A9D3C2-A0CD-9442-B0F6-E51F48471EFA}" srcOrd="0" destOrd="0" presId="urn:microsoft.com/office/officeart/2005/8/layout/process5"/>
    <dgm:cxn modelId="{A712A98F-0A95-4ADB-BA8D-CBAEED630EBE}" type="presParOf" srcId="{F16309A9-033C-624F-8891-3388F3092869}" destId="{9D5AC55C-F9C5-D242-88A9-865FFEA9E49E}" srcOrd="4" destOrd="0" presId="urn:microsoft.com/office/officeart/2005/8/layout/process5"/>
    <dgm:cxn modelId="{3D940856-C729-4EB7-B331-07F2F2937CF4}" type="presParOf" srcId="{F16309A9-033C-624F-8891-3388F3092869}" destId="{7E925115-C7F6-5D41-952B-AA0E339B8433}" srcOrd="5" destOrd="0" presId="urn:microsoft.com/office/officeart/2005/8/layout/process5"/>
    <dgm:cxn modelId="{11A66903-B873-4CFD-881A-F41578BF5BEB}" type="presParOf" srcId="{7E925115-C7F6-5D41-952B-AA0E339B8433}" destId="{1B8054AB-5839-4B42-92F6-F698458FF274}" srcOrd="0" destOrd="0" presId="urn:microsoft.com/office/officeart/2005/8/layout/process5"/>
    <dgm:cxn modelId="{998C46EC-ABF9-4D46-94E5-DDE7CDFD2E81}" type="presParOf" srcId="{F16309A9-033C-624F-8891-3388F3092869}" destId="{CB521834-73CC-9A41-8E59-8B581799D449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CFD01-5684-9045-AB5F-DDAB5938CDDD}">
      <dsp:nvSpPr>
        <dsp:cNvPr id="0" name=""/>
        <dsp:cNvSpPr/>
      </dsp:nvSpPr>
      <dsp:spPr>
        <a:xfrm>
          <a:off x="1285869" y="118364"/>
          <a:ext cx="2661598" cy="17944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Refer your customers </a:t>
          </a:r>
          <a:br>
            <a:rPr lang="en-US" sz="1400" kern="1200" dirty="0" smtClean="0"/>
          </a:br>
          <a:r>
            <a:rPr lang="en-US" sz="1400" kern="1200" dirty="0" smtClean="0"/>
            <a:t>to our website  through a banner/text link on your: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Website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Email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Social Media Site</a:t>
          </a:r>
          <a:endParaRPr lang="en-US" sz="1400" kern="1200" dirty="0"/>
        </a:p>
      </dsp:txBody>
      <dsp:txXfrm>
        <a:off x="1338428" y="170923"/>
        <a:ext cx="2556480" cy="1689381"/>
      </dsp:txXfrm>
    </dsp:sp>
    <dsp:sp modelId="{17274FCE-19F7-E146-8B80-088395FADE71}">
      <dsp:nvSpPr>
        <dsp:cNvPr id="0" name=""/>
        <dsp:cNvSpPr/>
      </dsp:nvSpPr>
      <dsp:spPr>
        <a:xfrm rot="21571744">
          <a:off x="3999155" y="782335"/>
          <a:ext cx="659724" cy="4578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3999157" y="874466"/>
        <a:ext cx="522374" cy="274699"/>
      </dsp:txXfrm>
    </dsp:sp>
    <dsp:sp modelId="{4BF92E0E-607E-544D-8E44-50D2C683CC99}">
      <dsp:nvSpPr>
        <dsp:cNvPr id="0" name=""/>
        <dsp:cNvSpPr/>
      </dsp:nvSpPr>
      <dsp:spPr>
        <a:xfrm>
          <a:off x="4733704" y="75287"/>
          <a:ext cx="2509331" cy="18252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Customer completes the course.  </a:t>
          </a:r>
          <a:endParaRPr lang="en-US" sz="1400" kern="1200" dirty="0"/>
        </a:p>
      </dsp:txBody>
      <dsp:txXfrm>
        <a:off x="4787163" y="128746"/>
        <a:ext cx="2402413" cy="1718307"/>
      </dsp:txXfrm>
    </dsp:sp>
    <dsp:sp modelId="{4594DAE6-0BF5-F343-B6B5-F867674CC9AA}">
      <dsp:nvSpPr>
        <dsp:cNvPr id="0" name=""/>
        <dsp:cNvSpPr/>
      </dsp:nvSpPr>
      <dsp:spPr>
        <a:xfrm rot="5404580">
          <a:off x="5726751" y="1987616"/>
          <a:ext cx="579615" cy="4578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 rot="-5400000">
        <a:off x="5879300" y="1926725"/>
        <a:ext cx="274699" cy="442265"/>
      </dsp:txXfrm>
    </dsp:sp>
    <dsp:sp modelId="{9D5AC55C-F9C5-D242-88A9-865FFEA9E49E}">
      <dsp:nvSpPr>
        <dsp:cNvPr id="0" name=""/>
        <dsp:cNvSpPr/>
      </dsp:nvSpPr>
      <dsp:spPr>
        <a:xfrm>
          <a:off x="4650297" y="2521646"/>
          <a:ext cx="2664902" cy="1669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 We Handle All Admin and Support</a:t>
          </a:r>
          <a:endParaRPr lang="en-US" sz="12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chemeClr val="bg1"/>
            </a:solidFill>
          </a:endParaRPr>
        </a:p>
      </dsp:txBody>
      <dsp:txXfrm>
        <a:off x="4699191" y="2570540"/>
        <a:ext cx="2567114" cy="1571567"/>
      </dsp:txXfrm>
    </dsp:sp>
    <dsp:sp modelId="{7E925115-C7F6-5D41-952B-AA0E339B8433}">
      <dsp:nvSpPr>
        <dsp:cNvPr id="0" name=""/>
        <dsp:cNvSpPr/>
      </dsp:nvSpPr>
      <dsp:spPr>
        <a:xfrm rot="10803686">
          <a:off x="3987351" y="3113252"/>
          <a:ext cx="662268" cy="4578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4124701" y="3204893"/>
        <a:ext cx="524918" cy="274699"/>
      </dsp:txXfrm>
    </dsp:sp>
    <dsp:sp modelId="{CB521834-73CC-9A41-8E59-8B581799D449}">
      <dsp:nvSpPr>
        <dsp:cNvPr id="0" name=""/>
        <dsp:cNvSpPr/>
      </dsp:nvSpPr>
      <dsp:spPr>
        <a:xfrm>
          <a:off x="1295395" y="2438400"/>
          <a:ext cx="2670754" cy="1778825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B0F0"/>
              </a:solidFill>
              <a:sym typeface="Wingdings" pitchFamily="2" charset="2"/>
            </a:rPr>
            <a:t> </a:t>
          </a:r>
          <a:r>
            <a:rPr lang="en-US" sz="3200" kern="1200" dirty="0" smtClean="0">
              <a:solidFill>
                <a:schemeClr val="accent2">
                  <a:lumMod val="60000"/>
                  <a:lumOff val="40000"/>
                </a:schemeClr>
              </a:solidFill>
              <a:sym typeface="Wingdings" pitchFamily="2" charset="2"/>
            </a:rPr>
            <a:t> </a:t>
          </a:r>
          <a:r>
            <a:rPr lang="en-US" sz="3200" kern="1200" dirty="0" smtClean="0"/>
            <a:t>YOU Receive  </a:t>
          </a:r>
          <a:br>
            <a:rPr lang="en-US" sz="3200" kern="1200" dirty="0" smtClean="0"/>
          </a:br>
          <a:r>
            <a:rPr lang="en-US" sz="3200" kern="1200" dirty="0" smtClean="0"/>
            <a:t>Commission Check</a:t>
          </a:r>
          <a:endParaRPr lang="en-US" sz="3200" kern="1200" dirty="0"/>
        </a:p>
      </dsp:txBody>
      <dsp:txXfrm>
        <a:off x="1347495" y="2490500"/>
        <a:ext cx="2566554" cy="1674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07C40B-46B6-4173-92E7-2B069C6DEBA5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BDB76C-148B-42CD-A9B7-31E6D582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9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DB76C-148B-42CD-A9B7-31E6D5820D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5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5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6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9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5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8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2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5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9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8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B76FF-34AF-4897-888F-D78EE89A40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F136D-4426-48D1-9012-1B4FFDEA4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6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nycourse.myimprov.com/ny_affiliate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dge.affiliateshop.com/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www.myimprov.com/regis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eanneP@MyImprov.com" TargetMode="External"/><Relationship Id="rId2" Type="http://schemas.openxmlformats.org/officeDocument/2006/relationships/hyperlink" Target="mailto:JohnM@MyImprov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myimprov.com/regis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1752600"/>
            <a:ext cx="7620000" cy="1146175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accent6"/>
                </a:solidFill>
              </a:rPr>
              <a:t>MAKE $$$ AS YOU HELP YOUR CLIENTS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33777" y="1676400"/>
            <a:ext cx="248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Call us: (800) 660-8908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sp>
        <p:nvSpPr>
          <p:cNvPr id="9" name="Text Box 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23850" y="3352800"/>
            <a:ext cx="85725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dirty="0" smtClean="0"/>
          </a:p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Georgia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Online </a:t>
            </a:r>
            <a:r>
              <a:rPr lang="en-US" sz="2400" dirty="0" smtClean="0"/>
              <a:t>Defensive Driving Course</a:t>
            </a:r>
            <a:endParaRPr lang="en-US" sz="2400" dirty="0" smtClean="0"/>
          </a:p>
          <a:p>
            <a:pPr algn="ctr" eaLnBrk="1" hangingPunct="1">
              <a:spcBef>
                <a:spcPct val="50000"/>
              </a:spcBef>
            </a:pPr>
            <a:endParaRPr lang="en-US" sz="2400" dirty="0" smtClean="0"/>
          </a:p>
          <a:p>
            <a:pPr algn="ctr" eaLnBrk="1" hangingPunct="1">
              <a:spcBef>
                <a:spcPct val="50000"/>
              </a:spcBef>
            </a:pPr>
            <a:r>
              <a:rPr lang="en-US" sz="2400" b="1" u="sng" dirty="0" smtClean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2"/>
              </a:rPr>
              <a:t>BECOME AN AFFILIATE PARTNER TODAY!!</a:t>
            </a:r>
            <a:endParaRPr lang="en-US" sz="2400" b="1" u="sng" dirty="0">
              <a:solidFill>
                <a:srgbClr val="00B0F0"/>
              </a:solidFill>
              <a:uFill>
                <a:solidFill>
                  <a:srgbClr val="00B0F0"/>
                </a:solidFill>
              </a:uFill>
            </a:endParaRPr>
          </a:p>
        </p:txBody>
      </p:sp>
      <p:pic>
        <p:nvPicPr>
          <p:cNvPr id="3074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3048000"/>
            <a:ext cx="8839200" cy="3886200"/>
          </a:xfrm>
        </p:spPr>
        <p:txBody>
          <a:bodyPr>
            <a:normAutofit fontScale="32500" lnSpcReduction="20000"/>
          </a:bodyPr>
          <a:lstStyle/>
          <a:p>
            <a:r>
              <a:rPr lang="en-US" sz="5600" b="1" dirty="0" smtClean="0"/>
              <a:t>Competitive commissions </a:t>
            </a:r>
            <a:r>
              <a:rPr lang="en-US" sz="5600" dirty="0" smtClean="0"/>
              <a:t>(50% of course fee for 50+ referrals per month / 20% for less than 50 ) </a:t>
            </a:r>
          </a:p>
          <a:p>
            <a:pPr marL="0" indent="0">
              <a:buNone/>
            </a:pPr>
            <a:endParaRPr lang="en-US" sz="5600" dirty="0" smtClean="0"/>
          </a:p>
          <a:p>
            <a:r>
              <a:rPr lang="en-US" sz="5600" dirty="0" smtClean="0"/>
              <a:t>Comprehensive yet  easy-to-use affiliate management and reporting system that allows for tracking of clicks, sales, commissions  and much more!</a:t>
            </a:r>
          </a:p>
          <a:p>
            <a:endParaRPr lang="en-US" sz="5600" dirty="0" smtClean="0"/>
          </a:p>
          <a:p>
            <a:r>
              <a:rPr lang="en-US" sz="5600" dirty="0" smtClean="0"/>
              <a:t>Exclusive cutting-edge technology that allows entire course to be  taken </a:t>
            </a:r>
            <a:r>
              <a:rPr lang="en-US" sz="5600" b="1" dirty="0" smtClean="0"/>
              <a:t>100% Online </a:t>
            </a:r>
            <a:r>
              <a:rPr lang="en-US" sz="5600" dirty="0" smtClean="0"/>
              <a:t>and </a:t>
            </a:r>
            <a:r>
              <a:rPr lang="en-US" sz="5600" b="1" dirty="0" smtClean="0"/>
              <a:t>certificates to be downloaded within 30 minutes </a:t>
            </a:r>
            <a:r>
              <a:rPr lang="en-US" sz="5600" dirty="0" smtClean="0"/>
              <a:t>of course completion! </a:t>
            </a:r>
            <a:endParaRPr lang="en-US" sz="5600" b="1" dirty="0" smtClean="0"/>
          </a:p>
          <a:p>
            <a:endParaRPr lang="en-US" sz="5600" dirty="0" smtClean="0"/>
          </a:p>
          <a:p>
            <a:r>
              <a:rPr lang="en-US" sz="5600" dirty="0" smtClean="0"/>
              <a:t>Award winning </a:t>
            </a:r>
            <a:r>
              <a:rPr lang="en-US" sz="5600" dirty="0"/>
              <a:t>“Edutainment” (Education + Entertainment) </a:t>
            </a:r>
            <a:r>
              <a:rPr lang="en-US" sz="5600" dirty="0" smtClean="0"/>
              <a:t>course </a:t>
            </a:r>
            <a:r>
              <a:rPr lang="en-US" sz="5600" dirty="0" smtClean="0"/>
              <a:t>that your </a:t>
            </a:r>
            <a:r>
              <a:rPr lang="en-US" sz="5600" b="1" dirty="0" smtClean="0"/>
              <a:t>customers will LOVE</a:t>
            </a:r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447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accent6"/>
                </a:solidFill>
              </a:rPr>
              <a:t>HOW CAN IMPROV’S ONLINE NY DDC BENEFIT BOTH YOU AND YOUR CUSTOMERS?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137" y="1905000"/>
            <a:ext cx="10763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11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58" y="-28853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427422"/>
              </p:ext>
            </p:extLst>
          </p:nvPr>
        </p:nvGraphicFramePr>
        <p:xfrm>
          <a:off x="457200" y="2133600"/>
          <a:ext cx="8458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76200" y="1143000"/>
            <a:ext cx="9067800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</a:rPr>
              <a:t>HOW IT WORKS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6504974"/>
            <a:ext cx="815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*Please contact us after your affiliate partner account is established to request your exclusive discount promo code (optional)</a:t>
            </a:r>
            <a:endParaRPr lang="en-US" sz="1200" dirty="0"/>
          </a:p>
        </p:txBody>
      </p:sp>
      <p:pic>
        <p:nvPicPr>
          <p:cNvPr id="1030" name="Picture 6" descr="http://www.websitebullets.com/bullet/204/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20643"/>
            <a:ext cx="1428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www.websitebullets.com/bullet/204/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363531"/>
            <a:ext cx="1428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www.websitebullets.com/bullet/204/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1428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://www.clker.com/cliparts/J/H/H/X/0/1/money-bag-halloween-th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944" y="3211130"/>
            <a:ext cx="355574" cy="48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12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58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4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153400" cy="462995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500" b="1" u="sng" dirty="0" smtClean="0"/>
              <a:t>STEP 1</a:t>
            </a:r>
            <a:endParaRPr lang="en-US" sz="3500" b="1" dirty="0" smtClean="0"/>
          </a:p>
          <a:p>
            <a:pPr marL="0" indent="0">
              <a:buNone/>
            </a:pPr>
            <a:r>
              <a:rPr lang="en-US" sz="3500" dirty="0" smtClean="0"/>
              <a:t>Join our affiliate partnership program by registering online at: </a:t>
            </a:r>
            <a:r>
              <a:rPr lang="en-US" sz="3500" dirty="0">
                <a:hlinkClick r:id="rId2"/>
              </a:rPr>
              <a:t>http://www.myimprov.com/register</a:t>
            </a:r>
            <a:r>
              <a:rPr lang="en-US" sz="3500" dirty="0" smtClean="0">
                <a:hlinkClick r:id="rId2"/>
              </a:rPr>
              <a:t>/</a:t>
            </a:r>
            <a:r>
              <a:rPr lang="en-US" sz="3500" dirty="0" smtClean="0"/>
              <a:t> 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b="1" u="sng" dirty="0"/>
              <a:t>STEP </a:t>
            </a:r>
            <a:r>
              <a:rPr lang="en-US" sz="3500" b="1" u="sng" dirty="0" smtClean="0"/>
              <a:t>2</a:t>
            </a:r>
            <a:endParaRPr lang="en-US" sz="3500" b="1" dirty="0" smtClean="0"/>
          </a:p>
          <a:p>
            <a:pPr marL="0" indent="0">
              <a:buNone/>
            </a:pPr>
            <a:r>
              <a:rPr lang="en-US" sz="3500" dirty="0" smtClean="0"/>
              <a:t>We will review your registration and email you login instructions for </a:t>
            </a:r>
            <a:r>
              <a:rPr lang="en-US" sz="3500" i="1" dirty="0" err="1" smtClean="0"/>
              <a:t>AffiliateShop</a:t>
            </a:r>
            <a:r>
              <a:rPr lang="en-US" sz="3500" i="1" dirty="0" smtClean="0"/>
              <a:t>, </a:t>
            </a:r>
            <a:r>
              <a:rPr lang="en-US" sz="3500" dirty="0" smtClean="0"/>
              <a:t>our affiliate management and reporting system: </a:t>
            </a:r>
            <a:r>
              <a:rPr lang="en-US" sz="3500" dirty="0" smtClean="0">
                <a:hlinkClick r:id="rId3"/>
              </a:rPr>
              <a:t>http://edge.AffiliateShop.com</a:t>
            </a:r>
            <a:r>
              <a:rPr lang="en-US" sz="3500" dirty="0" smtClean="0"/>
              <a:t>  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b="1" u="sng" dirty="0"/>
              <a:t>STEP 3</a:t>
            </a:r>
          </a:p>
          <a:p>
            <a:pPr marL="0" indent="0">
              <a:buNone/>
            </a:pPr>
            <a:r>
              <a:rPr lang="en-US" sz="3500" dirty="0" smtClean="0"/>
              <a:t>Login to </a:t>
            </a:r>
            <a:r>
              <a:rPr lang="en-US" sz="3500" i="1" dirty="0" err="1" smtClean="0"/>
              <a:t>AffiliateShop</a:t>
            </a:r>
            <a:r>
              <a:rPr lang="en-US" sz="3500" i="1" dirty="0" smtClean="0"/>
              <a:t> </a:t>
            </a:r>
            <a:r>
              <a:rPr lang="en-US" sz="3500" dirty="0" smtClean="0"/>
              <a:t>and:</a:t>
            </a:r>
          </a:p>
          <a:p>
            <a:r>
              <a:rPr lang="en-US" sz="3500" dirty="0" smtClean="0"/>
              <a:t>Click ‘</a:t>
            </a:r>
            <a:r>
              <a:rPr lang="en-US" sz="3500" u="sng" dirty="0" smtClean="0"/>
              <a:t>Enter</a:t>
            </a:r>
            <a:r>
              <a:rPr lang="en-US" sz="3500" dirty="0" smtClean="0"/>
              <a:t>’ link under </a:t>
            </a:r>
            <a:r>
              <a:rPr lang="en-US" sz="3500" i="1" dirty="0" smtClean="0"/>
              <a:t>Affiliate Account;</a:t>
            </a:r>
          </a:p>
          <a:p>
            <a:r>
              <a:rPr lang="en-US" sz="3500" dirty="0" smtClean="0"/>
              <a:t>Click ‘</a:t>
            </a:r>
            <a:r>
              <a:rPr lang="en-US" sz="3500" u="sng" dirty="0" smtClean="0"/>
              <a:t>View Your Banner Page’</a:t>
            </a:r>
            <a:r>
              <a:rPr lang="en-US" sz="3500" dirty="0" smtClean="0"/>
              <a:t> link under </a:t>
            </a:r>
            <a:r>
              <a:rPr lang="en-US" sz="3500" i="1" dirty="0" smtClean="0"/>
              <a:t>My Merchant</a:t>
            </a:r>
          </a:p>
          <a:p>
            <a:r>
              <a:rPr lang="en-US" sz="3500" dirty="0" smtClean="0"/>
              <a:t>Review and select appropriate banners to place on your website.</a:t>
            </a:r>
          </a:p>
          <a:p>
            <a:r>
              <a:rPr lang="en-US" sz="3500" dirty="0" smtClean="0"/>
              <a:t>Provide your webmaster with the corresponding html code which contains your Affiliate ID (AID) for tracking and commission payment purposes</a:t>
            </a:r>
          </a:p>
          <a:p>
            <a:endParaRPr lang="en-US" sz="3500" dirty="0"/>
          </a:p>
          <a:p>
            <a:endParaRPr lang="en-US" sz="3500" dirty="0" smtClean="0"/>
          </a:p>
          <a:p>
            <a:endParaRPr lang="en-US" sz="3500" dirty="0"/>
          </a:p>
          <a:p>
            <a:endParaRPr lang="en-US" sz="3500" dirty="0" smtClean="0"/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2800" i="1" dirty="0" smtClean="0"/>
              <a:t>	</a:t>
            </a: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" y="1143000"/>
            <a:ext cx="9067800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</a:rPr>
              <a:t>HOW TO GET STARTED</a:t>
            </a:r>
          </a:p>
        </p:txBody>
      </p:sp>
      <p:sp>
        <p:nvSpPr>
          <p:cNvPr id="15" name="Striped Right Arrow 14"/>
          <p:cNvSpPr/>
          <p:nvPr/>
        </p:nvSpPr>
        <p:spPr>
          <a:xfrm>
            <a:off x="586032" y="5194959"/>
            <a:ext cx="762000" cy="609600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37646" y="523856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TIP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1" y="5181600"/>
            <a:ext cx="7620000" cy="505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smtClean="0"/>
              <a:t>All banners are specifically configured according to state so ensure you select a banner for the state you are promoting.  Please note that the state associated with the banner is indicated above the html code for each banner). “</a:t>
            </a:r>
            <a:r>
              <a:rPr lang="en-US" sz="1200" dirty="0" err="1" smtClean="0"/>
              <a:t>Improv</a:t>
            </a:r>
            <a:r>
              <a:rPr lang="en-US" sz="1200" dirty="0" smtClean="0"/>
              <a:t> Traffic School” banner links will be directed to the homepage where the user can select a state.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41797"/>
            <a:ext cx="46196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931889"/>
            <a:ext cx="2286000" cy="91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43" y="5931889"/>
            <a:ext cx="294495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18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u="sng" dirty="0" smtClean="0"/>
              <a:t>STEP 4</a:t>
            </a:r>
          </a:p>
          <a:p>
            <a:pPr marL="0" indent="0">
              <a:buNone/>
            </a:pPr>
            <a:r>
              <a:rPr lang="en-US" sz="1400" dirty="0" smtClean="0"/>
              <a:t>Start referring customers and get paid commissions for every customer that enrolls (and pays in full) through the banner/button link on your website, email, or social media site.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As an added benefit, you may request from us the following:</a:t>
            </a:r>
          </a:p>
          <a:p>
            <a:r>
              <a:rPr lang="en-US" sz="1400" b="1" dirty="0" smtClean="0"/>
              <a:t>An exclusive and unique promo code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en-US" sz="1400" dirty="0" smtClean="0"/>
              <a:t>Provide this code to your customers and they will receive a special $5 discount off of the regular course price when code entered on the registration page. The code can include letters and/or numbers up to 10 characters.  Request your unique code and if it isn’t already taken, it’s yours!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Email Signature Link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en-US" sz="1400" dirty="0" smtClean="0"/>
              <a:t>We will provide you with an affiliate specific link that you can </a:t>
            </a:r>
            <a:r>
              <a:rPr lang="en-US" sz="1400" dirty="0" smtClean="0"/>
              <a:t>copy </a:t>
            </a:r>
            <a:r>
              <a:rPr lang="en-US" sz="1400" dirty="0" smtClean="0"/>
              <a:t>and paste into an email or even </a:t>
            </a:r>
            <a:r>
              <a:rPr lang="en-US" sz="1400" dirty="0" smtClean="0"/>
              <a:t>add </a:t>
            </a:r>
            <a:r>
              <a:rPr lang="en-US" sz="1400" dirty="0" smtClean="0"/>
              <a:t>to your email signature.  The link Is a text link and can be but usually says something like, </a:t>
            </a:r>
            <a:r>
              <a:rPr lang="en-US" sz="1400" u="sng" dirty="0" smtClean="0"/>
              <a:t>Click Here to </a:t>
            </a:r>
            <a:r>
              <a:rPr lang="en-US" sz="1400" u="sng" dirty="0" smtClean="0"/>
              <a:t>Get a Discount on your Auto Insurance!</a:t>
            </a:r>
            <a:r>
              <a:rPr lang="en-US" sz="1400" dirty="0" smtClean="0"/>
              <a:t>.  </a:t>
            </a:r>
            <a:r>
              <a:rPr lang="en-US" sz="1400" dirty="0" smtClean="0"/>
              <a:t>When clicked by your customer, it works exactly like a banner (graphic) link on a website and is encoded with your affiliate information for tracking/issuance of commission payments.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1172" y="1524000"/>
            <a:ext cx="85344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HOW TO GET STARTED (Cont’d)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8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61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19674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2900" dirty="0" smtClean="0"/>
              <a:t>Studies have shown that website visitors are less likely to click on a banner if </a:t>
            </a:r>
            <a:r>
              <a:rPr lang="en-US" sz="2900" u="sng" dirty="0" smtClean="0"/>
              <a:t>just</a:t>
            </a:r>
            <a:r>
              <a:rPr lang="en-US" sz="2900" dirty="0" smtClean="0"/>
              <a:t> the banner is displayed.  Rather, </a:t>
            </a:r>
            <a:r>
              <a:rPr lang="en-US" sz="2900" u="sng" dirty="0" smtClean="0"/>
              <a:t>visitors are more apt to click on banners that are accompanied by:</a:t>
            </a:r>
          </a:p>
          <a:p>
            <a:r>
              <a:rPr lang="en-US" sz="2900" dirty="0" smtClean="0"/>
              <a:t>A text description which provides a detailed explanation of what is being offered.  </a:t>
            </a:r>
          </a:p>
          <a:p>
            <a:r>
              <a:rPr lang="en-US" sz="2900" dirty="0" smtClean="0"/>
              <a:t>Call-to-Action buttons</a:t>
            </a:r>
          </a:p>
          <a:p>
            <a:r>
              <a:rPr lang="en-US" sz="2900" dirty="0" smtClean="0"/>
              <a:t>Or simply write something about the benefits and provide a hyper link</a:t>
            </a:r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sz="2900" dirty="0" smtClean="0"/>
              <a:t>Therefore, we recommend that you use a combination of a banner, text description, and a call-to-action button.  Below is an example of the most popular banner/button combination as well as some sample text:</a:t>
            </a:r>
            <a:endParaRPr lang="en-US" sz="2900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Text – Information about the program.  Example: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000" dirty="0" smtClean="0"/>
              <a:t>Award-winning course developed by the creators of </a:t>
            </a:r>
            <a:r>
              <a:rPr lang="en-US" sz="3000" dirty="0" err="1" smtClean="0"/>
              <a:t>Improv</a:t>
            </a:r>
            <a:r>
              <a:rPr lang="en-US" sz="3000" dirty="0" smtClean="0"/>
              <a:t> Comedy Club, this “</a:t>
            </a:r>
            <a:r>
              <a:rPr lang="en-US" sz="3000" dirty="0" err="1" smtClean="0"/>
              <a:t>Edu-tainment</a:t>
            </a:r>
            <a:r>
              <a:rPr lang="en-US" sz="3000" dirty="0" smtClean="0"/>
              <a:t>” based  </a:t>
            </a:r>
            <a:r>
              <a:rPr lang="en-US" sz="3000" dirty="0" smtClean="0"/>
              <a:t>GA Defensive Driving Course be </a:t>
            </a:r>
            <a:r>
              <a:rPr lang="en-US" sz="3000" dirty="0" smtClean="0"/>
              <a:t>taken for ticket </a:t>
            </a:r>
            <a:r>
              <a:rPr lang="en-US" sz="3000" dirty="0" smtClean="0"/>
              <a:t>insurance rate discounts, </a:t>
            </a:r>
            <a:r>
              <a:rPr lang="en-US" sz="3000" dirty="0" smtClean="0"/>
              <a:t>to </a:t>
            </a:r>
            <a:r>
              <a:rPr lang="en-US" sz="3000" dirty="0"/>
              <a:t>comply with </a:t>
            </a:r>
            <a:r>
              <a:rPr lang="en-US" sz="3000" dirty="0" smtClean="0"/>
              <a:t>court orders, </a:t>
            </a:r>
            <a:r>
              <a:rPr lang="en-US" sz="3000" dirty="0" smtClean="0"/>
              <a:t>if court approved for ticket dismissal purposes. 100</a:t>
            </a:r>
            <a:r>
              <a:rPr lang="en-US" sz="3000" dirty="0" smtClean="0"/>
              <a:t>% </a:t>
            </a:r>
            <a:r>
              <a:rPr lang="en-US" sz="3000" dirty="0" smtClean="0"/>
              <a:t>online • Simple </a:t>
            </a:r>
            <a:r>
              <a:rPr lang="en-US" sz="3000" dirty="0" smtClean="0"/>
              <a:t>and fun to </a:t>
            </a:r>
            <a:r>
              <a:rPr lang="en-US" sz="3000" dirty="0"/>
              <a:t>complete • </a:t>
            </a:r>
            <a:r>
              <a:rPr lang="en-US" sz="3000" dirty="0" smtClean="0"/>
              <a:t>30-minute certificate download!</a:t>
            </a:r>
            <a:r>
              <a:rPr lang="en-US" dirty="0" smtClean="0"/>
              <a:t>  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u="sng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76201" y="1580650"/>
            <a:ext cx="9067800" cy="7053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HOW TO SELECT/PLACE YOUR BANNERS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7" y="3962400"/>
            <a:ext cx="46196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58" y="5813932"/>
            <a:ext cx="22098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11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78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76200" y="1981200"/>
            <a:ext cx="8782639" cy="609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Commission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2081" y="2971800"/>
            <a:ext cx="8458200" cy="990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1400" dirty="0" smtClean="0"/>
              <a:t>We pay a commission every month between the 15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and end of month for the prior month’s paid referrals.  </a:t>
            </a:r>
          </a:p>
          <a:p>
            <a:pPr algn="just">
              <a:buFont typeface="Wingdings" pitchFamily="2" charset="2"/>
              <a:buChar char="v"/>
            </a:pPr>
            <a:r>
              <a:rPr lang="en-US" sz="1400" dirty="0" smtClean="0"/>
              <a:t>Commission rates are as follows:</a:t>
            </a:r>
          </a:p>
          <a:p>
            <a:pPr marL="0" indent="0" algn="just">
              <a:buNone/>
            </a:pPr>
            <a:r>
              <a:rPr lang="en-US" sz="1400" dirty="0"/>
              <a:t>	</a:t>
            </a:r>
            <a:r>
              <a:rPr lang="en-US" sz="1400" dirty="0" smtClean="0"/>
              <a:t>50+ referrals/month: Commission = 50% of paid course price</a:t>
            </a:r>
          </a:p>
          <a:p>
            <a:pPr marL="0" indent="0" algn="just">
              <a:buNone/>
            </a:pPr>
            <a:r>
              <a:rPr lang="en-US" sz="1400" dirty="0"/>
              <a:t>	</a:t>
            </a:r>
            <a:r>
              <a:rPr lang="en-US" sz="1400" dirty="0" smtClean="0"/>
              <a:t>&lt;20 referrals/month: Commission = 20% of paid course price</a:t>
            </a:r>
          </a:p>
          <a:p>
            <a:pPr marL="0" indent="0" algn="just">
              <a:buNone/>
            </a:pPr>
            <a:endParaRPr lang="en-US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352799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8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18501"/>
            <a:ext cx="8153400" cy="6150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Need More Information?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86" y="21336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For additional information, please contact one of our Program Administrators: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b="1" u="sng" dirty="0" smtClean="0"/>
              <a:t>John </a:t>
            </a:r>
            <a:r>
              <a:rPr lang="en-US" b="1" u="sng" dirty="0" err="1" smtClean="0"/>
              <a:t>Markosian</a:t>
            </a:r>
            <a:endParaRPr lang="en-US" b="1" u="sng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Phone: (800) 660-8908 x302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Email:   </a:t>
            </a:r>
            <a:r>
              <a:rPr lang="en-US" dirty="0" smtClean="0">
                <a:hlinkClick r:id="rId2"/>
              </a:rPr>
              <a:t>JohnM@MyImprov.com</a:t>
            </a:r>
            <a:endParaRPr lang="en-US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Leanne </a:t>
            </a:r>
            <a:r>
              <a:rPr lang="en-US" b="1" u="sng" dirty="0"/>
              <a:t>Parker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Phone: (800) 660-8908 x300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Email:  </a:t>
            </a:r>
            <a:r>
              <a:rPr lang="en-US" dirty="0" smtClean="0">
                <a:hlinkClick r:id="rId3"/>
              </a:rPr>
              <a:t>LeanneP@MyImprov.com</a:t>
            </a:r>
            <a:endParaRPr lang="en-US" dirty="0"/>
          </a:p>
          <a:p>
            <a:pPr marL="0" indent="0">
              <a:spcBef>
                <a:spcPct val="50000"/>
              </a:spcBef>
              <a:buNone/>
            </a:pPr>
            <a:endParaRPr lang="en-US" dirty="0" smtClean="0"/>
          </a:p>
          <a:p>
            <a:pPr marL="0" indent="0" algn="ctr">
              <a:spcBef>
                <a:spcPct val="50000"/>
              </a:spcBef>
              <a:buNone/>
            </a:pPr>
            <a:r>
              <a:rPr lang="en-US" dirty="0" smtClean="0"/>
              <a:t>Or </a:t>
            </a:r>
            <a:r>
              <a:rPr lang="en-US" dirty="0"/>
              <a:t>Click here to </a:t>
            </a:r>
            <a:r>
              <a:rPr lang="en-US" dirty="0" smtClean="0"/>
              <a:t>just get started Now:</a:t>
            </a:r>
            <a:endParaRPr lang="en-US" dirty="0"/>
          </a:p>
          <a:p>
            <a:pPr marL="0" indent="0" algn="ctr">
              <a:buNone/>
            </a:pPr>
            <a:r>
              <a:rPr lang="en-US" sz="2900" dirty="0">
                <a:hlinkClick r:id="rId4"/>
              </a:rPr>
              <a:t>http://www.myimprov.com/register</a:t>
            </a:r>
            <a:r>
              <a:rPr lang="en-US" sz="2900" dirty="0" smtClean="0">
                <a:hlinkClick r:id="rId4"/>
              </a:rPr>
              <a:t>/ </a:t>
            </a:r>
            <a:endParaRPr lang="en-US" sz="2900" dirty="0"/>
          </a:p>
        </p:txBody>
      </p:sp>
      <p:sp>
        <p:nvSpPr>
          <p:cNvPr id="6" name="Rectangle 5"/>
          <p:cNvSpPr/>
          <p:nvPr/>
        </p:nvSpPr>
        <p:spPr>
          <a:xfrm>
            <a:off x="3352800" y="76200"/>
            <a:ext cx="5791201" cy="144780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Phone</a:t>
            </a:r>
            <a:r>
              <a:rPr lang="en-US" dirty="0" smtClean="0"/>
              <a:t>:  (800) 660-8908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Web</a:t>
            </a:r>
            <a:r>
              <a:rPr lang="en-US" dirty="0" smtClean="0"/>
              <a:t>:  www.MyImprov.com</a:t>
            </a:r>
            <a:endParaRPr lang="en-US" dirty="0"/>
          </a:p>
        </p:txBody>
      </p:sp>
      <p:pic>
        <p:nvPicPr>
          <p:cNvPr id="7" name="Picture 2" descr="C:\Users\Leanne Parker\Documents\Logos\ImprovTrafficSchoolSmall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549"/>
            <a:ext cx="2787681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76200"/>
            <a:ext cx="3352799" cy="1447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9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B0F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687</Words>
  <Application>Microsoft Office PowerPoint</Application>
  <PresentationFormat>On-screen Show (4:3)</PresentationFormat>
  <Paragraphs>117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MAKE $$$ AS YOU HELP YOUR CLIENTS</vt:lpstr>
      <vt:lpstr>HOW CAN IMPROV’S ONLINE NY DDC BENEFIT BOTH YOU AND YOUR CUSTOMERS?</vt:lpstr>
      <vt:lpstr>HOW IT WORKS</vt:lpstr>
      <vt:lpstr>HOW TO GET STARTED</vt:lpstr>
      <vt:lpstr>HOW TO GET STARTED (Cont’d)</vt:lpstr>
      <vt:lpstr>HOW TO SELECT/PLACE YOUR BANNERS</vt:lpstr>
      <vt:lpstr>Commission</vt:lpstr>
      <vt:lpstr>Need More Information?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Parker</dc:creator>
  <cp:lastModifiedBy>Leanne Parker</cp:lastModifiedBy>
  <cp:revision>42</cp:revision>
  <cp:lastPrinted>2013-05-03T21:23:31Z</cp:lastPrinted>
  <dcterms:created xsi:type="dcterms:W3CDTF">2013-05-01T23:00:07Z</dcterms:created>
  <dcterms:modified xsi:type="dcterms:W3CDTF">2013-09-18T18:55:35Z</dcterms:modified>
</cp:coreProperties>
</file>